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 bookmarkIdSeed="2">
  <p:sldMasterIdLst>
    <p:sldMasterId id="2147483648" r:id="rId1"/>
  </p:sldMasterIdLst>
  <p:sldIdLst>
    <p:sldId id="256" r:id="rId2"/>
    <p:sldId id="257" r:id="rId3"/>
    <p:sldId id="269" r:id="rId4"/>
    <p:sldId id="258" r:id="rId5"/>
    <p:sldId id="270" r:id="rId6"/>
    <p:sldId id="274" r:id="rId7"/>
    <p:sldId id="271" r:id="rId8"/>
    <p:sldId id="273" r:id="rId9"/>
    <p:sldId id="275" r:id="rId10"/>
    <p:sldId id="278" r:id="rId11"/>
    <p:sldId id="279" r:id="rId12"/>
    <p:sldId id="280" r:id="rId13"/>
    <p:sldId id="281" r:id="rId14"/>
    <p:sldId id="283" r:id="rId15"/>
    <p:sldId id="284" r:id="rId16"/>
    <p:sldId id="285" r:id="rId17"/>
    <p:sldId id="286" r:id="rId18"/>
    <p:sldId id="287" r:id="rId19"/>
    <p:sldId id="288" r:id="rId20"/>
    <p:sldId id="289" r:id="rId21"/>
    <p:sldId id="290" r:id="rId22"/>
    <p:sldId id="291" r:id="rId23"/>
    <p:sldId id="292" r:id="rId24"/>
    <p:sldId id="293" r:id="rId25"/>
    <p:sldId id="295" r:id="rId26"/>
    <p:sldId id="294" r:id="rId27"/>
    <p:sldId id="297" r:id="rId28"/>
    <p:sldId id="296" r:id="rId29"/>
    <p:sldId id="298" r:id="rId30"/>
    <p:sldId id="299" r:id="rId31"/>
    <p:sldId id="300" r:id="rId32"/>
    <p:sldId id="277" r:id="rId3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e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 hasCustomPrompt="1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 hasCustomPrompt="1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 hasCustomPrompt="1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 hasCustomPrompt="1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 d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 hasCustomPrompt="1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 hasCustomPrompt="1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 hasCustomPrompt="1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53706" y="1506682"/>
            <a:ext cx="9001462" cy="1496289"/>
          </a:xfrm>
        </p:spPr>
        <p:txBody>
          <a:bodyPr>
            <a:normAutofit fontScale="90000"/>
          </a:bodyPr>
          <a:lstStyle/>
          <a:p>
            <a:r>
              <a:rPr lang="pt-BR" sz="4000" dirty="0">
                <a:latin typeface="Arial Unicode MS" charset="0"/>
                <a:ea typeface="Arial Unicode MS" charset="0"/>
              </a:rPr>
              <a:t>Centro Universitário de Anápolis- </a:t>
            </a:r>
            <a:r>
              <a:rPr lang="pt-BR" sz="4000" dirty="0" err="1">
                <a:latin typeface="Arial Unicode MS" charset="0"/>
                <a:ea typeface="Arial Unicode MS" charset="0"/>
              </a:rPr>
              <a:t>Unievangélica</a:t>
            </a:r>
            <a:br>
              <a:rPr lang="pt-BR" sz="4000" dirty="0" err="1"/>
            </a:br>
            <a:endParaRPr lang="pt-BR" sz="4000" dirty="0" err="1"/>
          </a:p>
        </p:txBody>
      </p:sp>
      <p:sp>
        <p:nvSpPr>
          <p:cNvPr id="4" name="Subtítulo 3"/>
          <p:cNvSpPr>
            <a:spLocks noGrp="1"/>
          </p:cNvSpPr>
          <p:nvPr>
            <p:ph type="subTitle" idx="1"/>
          </p:nvPr>
        </p:nvSpPr>
        <p:spPr>
          <a:xfrm>
            <a:off x="1435596" y="5045277"/>
            <a:ext cx="9001462" cy="1655762"/>
          </a:xfrm>
        </p:spPr>
        <p:txBody>
          <a:bodyPr/>
          <a:lstStyle/>
          <a:p>
            <a:r>
              <a:rPr lang="pt-BR" dirty="0">
                <a:latin typeface="Arial Unicode MS" charset="0"/>
                <a:ea typeface="Arial Unicode MS" charset="0"/>
              </a:rPr>
              <a:t>Professora: Renata Dutra Braga</a:t>
            </a:r>
          </a:p>
        </p:txBody>
      </p:sp>
      <p:sp>
        <p:nvSpPr>
          <p:cNvPr id="3" name="Caixa de Texto 2"/>
          <p:cNvSpPr txBox="1"/>
          <p:nvPr/>
        </p:nvSpPr>
        <p:spPr>
          <a:xfrm>
            <a:off x="2332355" y="3216275"/>
            <a:ext cx="8202295" cy="12325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pt-BR" altLang="en-US" sz="3600">
                <a:latin typeface="Arial Unicode MS" charset="0"/>
                <a:ea typeface="Arial Unicode MS" charset="0"/>
              </a:rPr>
              <a:t>Apresentação do desenvolvimento 					 do projeto: E-Recruit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en-US">
                <a:latin typeface="Arial Unicode MS" charset="0"/>
                <a:ea typeface="Arial Unicode MS" charset="0"/>
              </a:rPr>
              <a:t>Vision box</a:t>
            </a:r>
          </a:p>
        </p:txBody>
      </p:sp>
      <p:pic>
        <p:nvPicPr>
          <p:cNvPr id="4" name="Espaço Reservado para Conteúdo 3" descr="download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2540"/>
            <a:ext cx="12192000" cy="684085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en-US">
                <a:latin typeface="Arial Unicode MS" charset="0"/>
                <a:ea typeface="Arial Unicode MS" charset="0"/>
              </a:rPr>
              <a:t>Product backlog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13795" y="2358954"/>
            <a:ext cx="10353762" cy="3695136"/>
          </a:xfrm>
        </p:spPr>
        <p:txBody>
          <a:bodyPr/>
          <a:lstStyle/>
          <a:p>
            <a:r>
              <a:rPr lang="pt-BR" altLang="en-US">
                <a:latin typeface="Arial Unicode MS" charset="0"/>
                <a:ea typeface="Arial Unicode MS" charset="0"/>
              </a:rPr>
              <a:t>Historia de usuário- Pode ser descrita como uma curta e simples necessidade do cliente, usada geralmente em metodologias ageis como por exmeplo scrum e XP.</a:t>
            </a:r>
          </a:p>
          <a:p>
            <a:pPr marL="0" indent="0">
              <a:buNone/>
            </a:pPr>
            <a:endParaRPr lang="pt-BR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795" y="332740"/>
            <a:ext cx="10353761" cy="1326321"/>
          </a:xfrm>
        </p:spPr>
        <p:txBody>
          <a:bodyPr/>
          <a:lstStyle/>
          <a:p>
            <a:r>
              <a:rPr lang="pt-BR" altLang="en-US">
                <a:latin typeface="Arial Unicode MS" charset="0"/>
                <a:ea typeface="Arial Unicode MS" charset="0"/>
              </a:rPr>
              <a:t>Exemplos de historias de usuÁrio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15035" y="1715135"/>
            <a:ext cx="10353675" cy="4443730"/>
          </a:xfrm>
        </p:spPr>
        <p:txBody>
          <a:bodyPr>
            <a:normAutofit/>
          </a:bodyPr>
          <a:lstStyle/>
          <a:p>
            <a:pPr algn="just"/>
            <a:r>
              <a:rPr lang="pt-BR" altLang="en-US" sz="1600" b="1" dirty="0">
                <a:latin typeface="Arial Unicode MS" charset="0"/>
                <a:ea typeface="Arial Unicode MS" charset="0"/>
              </a:rPr>
              <a:t>Funcionalidade: </a:t>
            </a:r>
            <a:r>
              <a:rPr lang="pt-BR" altLang="en-US" sz="1600" b="1" dirty="0" err="1">
                <a:latin typeface="Arial Unicode MS" charset="0"/>
                <a:ea typeface="Arial Unicode MS" charset="0"/>
              </a:rPr>
              <a:t>Pré</a:t>
            </a:r>
            <a:r>
              <a:rPr lang="pt-BR" altLang="en-US" sz="1600" b="1" dirty="0">
                <a:latin typeface="Arial Unicode MS" charset="0"/>
                <a:ea typeface="Arial Unicode MS" charset="0"/>
              </a:rPr>
              <a:t> candidatar para uma área de interesse;</a:t>
            </a:r>
          </a:p>
          <a:p>
            <a:pPr algn="just"/>
            <a:r>
              <a:rPr lang="pt-BR" altLang="en-US" sz="1600" dirty="0">
                <a:latin typeface="Arial Unicode MS" charset="0"/>
                <a:ea typeface="Arial Unicode MS" charset="0"/>
              </a:rPr>
              <a:t>Como: Usuário;</a:t>
            </a:r>
          </a:p>
          <a:p>
            <a:pPr algn="just"/>
            <a:r>
              <a:rPr lang="pt-BR" altLang="en-US" sz="1600" dirty="0">
                <a:latin typeface="Arial Unicode MS" charset="0"/>
                <a:ea typeface="Arial Unicode MS" charset="0"/>
              </a:rPr>
              <a:t>Quero: </a:t>
            </a:r>
            <a:r>
              <a:rPr lang="pt-BR" altLang="en-US" sz="1600" dirty="0" err="1">
                <a:latin typeface="Arial Unicode MS" charset="0"/>
                <a:ea typeface="Arial Unicode MS" charset="0"/>
              </a:rPr>
              <a:t>Pré</a:t>
            </a:r>
            <a:r>
              <a:rPr lang="pt-BR" altLang="en-US" sz="1600" dirty="0">
                <a:latin typeface="Arial Unicode MS" charset="0"/>
                <a:ea typeface="Arial Unicode MS" charset="0"/>
              </a:rPr>
              <a:t> candidatar para uma vaga de emprego em minha área de interesse;</a:t>
            </a:r>
          </a:p>
          <a:p>
            <a:pPr algn="just"/>
            <a:r>
              <a:rPr lang="pt-BR" altLang="en-US" sz="1600" dirty="0">
                <a:latin typeface="Arial Unicode MS" charset="0"/>
                <a:ea typeface="Arial Unicode MS" charset="0"/>
              </a:rPr>
              <a:t>Para: Quando surgir uma vaga de emprego em minha área de interesse eu já esteja selecionado para realizar uma entrevista.</a:t>
            </a:r>
          </a:p>
          <a:p>
            <a:pPr algn="just"/>
            <a:r>
              <a:rPr lang="pt-BR" altLang="en-US" sz="1600" dirty="0">
                <a:latin typeface="Arial Unicode MS" charset="0"/>
                <a:ea typeface="Arial Unicode MS" charset="0"/>
              </a:rPr>
              <a:t>Dado:  que estou no painel do candidato;</a:t>
            </a:r>
          </a:p>
          <a:p>
            <a:pPr algn="just"/>
            <a:r>
              <a:rPr lang="pt-BR" altLang="en-US" sz="1600" dirty="0">
                <a:latin typeface="Arial Unicode MS" charset="0"/>
                <a:ea typeface="Arial Unicode MS" charset="0"/>
              </a:rPr>
              <a:t>E quero me </a:t>
            </a:r>
            <a:r>
              <a:rPr lang="pt-BR" altLang="en-US" sz="1600" dirty="0" err="1">
                <a:latin typeface="Arial Unicode MS" charset="0"/>
                <a:ea typeface="Arial Unicode MS" charset="0"/>
              </a:rPr>
              <a:t>pré-candidatar</a:t>
            </a:r>
            <a:r>
              <a:rPr lang="pt-BR" altLang="en-US" sz="1600" dirty="0">
                <a:latin typeface="Arial Unicode MS" charset="0"/>
                <a:ea typeface="Arial Unicode MS" charset="0"/>
              </a:rPr>
              <a:t> a uma vaga na área de interesse;</a:t>
            </a:r>
          </a:p>
          <a:p>
            <a:pPr algn="just"/>
            <a:r>
              <a:rPr lang="pt-BR" altLang="en-US" sz="1600" dirty="0">
                <a:latin typeface="Arial Unicode MS" charset="0"/>
                <a:ea typeface="Arial Unicode MS" charset="0"/>
              </a:rPr>
              <a:t>Quando seleciono área de interesse;</a:t>
            </a:r>
          </a:p>
          <a:p>
            <a:pPr algn="just"/>
            <a:r>
              <a:rPr lang="pt-BR" altLang="en-US" sz="1600" dirty="0">
                <a:latin typeface="Arial Unicode MS" charset="0"/>
                <a:ea typeface="Arial Unicode MS" charset="0"/>
              </a:rPr>
              <a:t>E clico em candidatar-se;</a:t>
            </a:r>
          </a:p>
          <a:p>
            <a:pPr algn="just"/>
            <a:r>
              <a:rPr lang="pt-BR" altLang="en-US" sz="1600" dirty="0">
                <a:latin typeface="Arial Unicode MS" charset="0"/>
                <a:ea typeface="Arial Unicode MS" charset="0"/>
              </a:rPr>
              <a:t>Então visualizo a mensagem "</a:t>
            </a:r>
            <a:r>
              <a:rPr lang="pt-BR" altLang="en-US" sz="1600" dirty="0" err="1">
                <a:latin typeface="Arial Unicode MS" charset="0"/>
                <a:ea typeface="Arial Unicode MS" charset="0"/>
              </a:rPr>
              <a:t>pré</a:t>
            </a:r>
            <a:r>
              <a:rPr lang="pt-BR" altLang="en-US" sz="1600" dirty="0">
                <a:latin typeface="Arial Unicode MS" charset="0"/>
                <a:ea typeface="Arial Unicode MS" charset="0"/>
              </a:rPr>
              <a:t> candidatura feita com sucesso, a partir de agora você receberá mensagens sobre possíveis vagas de seu interesse!!!" 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14400" y="1188085"/>
            <a:ext cx="10353675" cy="4155440"/>
          </a:xfrm>
        </p:spPr>
        <p:txBody>
          <a:bodyPr>
            <a:normAutofit/>
          </a:bodyPr>
          <a:lstStyle/>
          <a:p>
            <a:r>
              <a:rPr lang="pt-BR" altLang="en-US" sz="1600" b="1" dirty="0">
                <a:latin typeface="Arial Unicode MS" charset="0"/>
                <a:ea typeface="Arial Unicode MS" charset="0"/>
              </a:rPr>
              <a:t>Funcionalidade: Realização de </a:t>
            </a:r>
            <a:r>
              <a:rPr lang="pt-BR" altLang="en-US" sz="1600" b="1" dirty="0" err="1">
                <a:latin typeface="Arial Unicode MS" charset="0"/>
                <a:ea typeface="Arial Unicode MS" charset="0"/>
              </a:rPr>
              <a:t>Pré</a:t>
            </a:r>
            <a:r>
              <a:rPr lang="pt-BR" altLang="en-US" sz="1600" b="1" dirty="0">
                <a:latin typeface="Arial Unicode MS" charset="0"/>
                <a:ea typeface="Arial Unicode MS" charset="0"/>
              </a:rPr>
              <a:t>-Entrevista;</a:t>
            </a:r>
          </a:p>
          <a:p>
            <a:r>
              <a:rPr lang="pt-BR" altLang="en-US" sz="1600" dirty="0">
                <a:latin typeface="Arial Unicode MS" charset="0"/>
                <a:ea typeface="Arial Unicode MS" charset="0"/>
              </a:rPr>
              <a:t>Como usuário;</a:t>
            </a:r>
          </a:p>
          <a:p>
            <a:r>
              <a:rPr lang="pt-BR" altLang="en-US" sz="1600" dirty="0">
                <a:latin typeface="Arial Unicode MS" charset="0"/>
                <a:ea typeface="Arial Unicode MS" charset="0"/>
              </a:rPr>
              <a:t>Quero realizar entrevista;</a:t>
            </a:r>
          </a:p>
          <a:p>
            <a:r>
              <a:rPr lang="pt-BR" altLang="en-US" sz="1600" dirty="0">
                <a:latin typeface="Arial Unicode MS" charset="0"/>
                <a:ea typeface="Arial Unicode MS" charset="0"/>
              </a:rPr>
              <a:t>Para que eu possa me candidatar a uma vaga</a:t>
            </a:r>
          </a:p>
          <a:p>
            <a:r>
              <a:rPr lang="pt-BR" altLang="en-US" sz="1600" dirty="0">
                <a:latin typeface="Arial Unicode MS" charset="0"/>
                <a:ea typeface="Arial Unicode MS" charset="0"/>
              </a:rPr>
              <a:t>Dado que estou no painel do candidato;</a:t>
            </a:r>
          </a:p>
          <a:p>
            <a:r>
              <a:rPr lang="pt-BR" altLang="en-US" sz="1600" dirty="0">
                <a:latin typeface="Arial Unicode MS" charset="0"/>
                <a:ea typeface="Arial Unicode MS" charset="0"/>
              </a:rPr>
              <a:t>E acesso o menu </a:t>
            </a:r>
            <a:r>
              <a:rPr lang="pt-BR" altLang="en-US" sz="1600" dirty="0" err="1">
                <a:latin typeface="Arial Unicode MS" charset="0"/>
                <a:ea typeface="Arial Unicode MS" charset="0"/>
              </a:rPr>
              <a:t>pré</a:t>
            </a:r>
            <a:r>
              <a:rPr lang="pt-BR" altLang="en-US" sz="1600" dirty="0">
                <a:latin typeface="Arial Unicode MS" charset="0"/>
                <a:ea typeface="Arial Unicode MS" charset="0"/>
              </a:rPr>
              <a:t>-entrevista;</a:t>
            </a:r>
          </a:p>
          <a:p>
            <a:r>
              <a:rPr lang="pt-BR" altLang="en-US" sz="1600" dirty="0">
                <a:latin typeface="Arial Unicode MS" charset="0"/>
                <a:ea typeface="Arial Unicode MS" charset="0"/>
              </a:rPr>
              <a:t>E seleciono a vaga desejada;</a:t>
            </a:r>
          </a:p>
          <a:p>
            <a:r>
              <a:rPr lang="pt-BR" altLang="en-US" sz="1600" dirty="0">
                <a:latin typeface="Arial Unicode MS" charset="0"/>
                <a:ea typeface="Arial Unicode MS" charset="0"/>
              </a:rPr>
              <a:t>E clico em iniciar </a:t>
            </a:r>
            <a:r>
              <a:rPr lang="pt-BR" altLang="en-US" sz="1600" dirty="0" err="1">
                <a:latin typeface="Arial Unicode MS" charset="0"/>
                <a:ea typeface="Arial Unicode MS" charset="0"/>
              </a:rPr>
              <a:t>pré</a:t>
            </a:r>
            <a:r>
              <a:rPr lang="pt-BR" altLang="en-US" sz="1600" dirty="0">
                <a:latin typeface="Arial Unicode MS" charset="0"/>
                <a:ea typeface="Arial Unicode MS" charset="0"/>
              </a:rPr>
              <a:t>-entrevista;</a:t>
            </a:r>
          </a:p>
          <a:p>
            <a:r>
              <a:rPr lang="pt-BR" altLang="en-US" sz="1600" dirty="0">
                <a:latin typeface="Arial Unicode MS" charset="0"/>
                <a:ea typeface="Arial Unicode MS" charset="0"/>
              </a:rPr>
              <a:t>Então o </a:t>
            </a:r>
            <a:r>
              <a:rPr lang="pt-BR" altLang="en-US" sz="1600" dirty="0" err="1">
                <a:latin typeface="Arial Unicode MS" charset="0"/>
                <a:ea typeface="Arial Unicode MS" charset="0"/>
              </a:rPr>
              <a:t>bot</a:t>
            </a:r>
            <a:r>
              <a:rPr lang="pt-BR" altLang="en-US" sz="1600" dirty="0">
                <a:latin typeface="Arial Unicode MS" charset="0"/>
                <a:ea typeface="Arial Unicode MS" charset="0"/>
              </a:rPr>
              <a:t> de </a:t>
            </a:r>
            <a:r>
              <a:rPr lang="pt-BR" altLang="en-US" sz="1600" dirty="0" err="1">
                <a:latin typeface="Arial Unicode MS" charset="0"/>
                <a:ea typeface="Arial Unicode MS" charset="0"/>
              </a:rPr>
              <a:t>pré-entevista</a:t>
            </a:r>
            <a:r>
              <a:rPr lang="pt-BR" altLang="en-US" sz="1600" dirty="0">
                <a:latin typeface="Arial Unicode MS" charset="0"/>
                <a:ea typeface="Arial Unicode MS" charset="0"/>
              </a:rPr>
              <a:t> interage comigo, realizando perguntas e eu respondendo. Ao final visualizo a mensagem de que a </a:t>
            </a:r>
            <a:r>
              <a:rPr lang="pt-BR" altLang="en-US" sz="1600" dirty="0" err="1">
                <a:latin typeface="Arial Unicode MS" charset="0"/>
                <a:ea typeface="Arial Unicode MS" charset="0"/>
              </a:rPr>
              <a:t>pré</a:t>
            </a:r>
            <a:r>
              <a:rPr lang="pt-BR" altLang="en-US" sz="1600" dirty="0">
                <a:latin typeface="Arial Unicode MS" charset="0"/>
                <a:ea typeface="Arial Unicode MS" charset="0"/>
              </a:rPr>
              <a:t>-entrevista foi realizada.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altLang="en-US"/>
          </a:p>
        </p:txBody>
      </p:sp>
      <p:pic>
        <p:nvPicPr>
          <p:cNvPr id="5" name="Espaço Reservado para Conteúdo 4" descr="e_recruit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93980" y="-21590"/>
            <a:ext cx="12308205" cy="789495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ço Reservado para Conteúdo 5" descr="UseCase Diagram0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05" y="-3175"/>
            <a:ext cx="12235180" cy="695452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500" y="0"/>
            <a:ext cx="8875058" cy="6858000"/>
          </a:xfrm>
        </p:spPr>
      </p:pic>
    </p:spTree>
    <p:extLst>
      <p:ext uri="{BB962C8B-B14F-4D97-AF65-F5344CB8AC3E}">
        <p14:creationId xmlns:p14="http://schemas.microsoft.com/office/powerpoint/2010/main" val="8759681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0"/>
            <a:ext cx="9702800" cy="6859880"/>
          </a:xfrm>
        </p:spPr>
      </p:pic>
    </p:spTree>
    <p:extLst>
      <p:ext uri="{BB962C8B-B14F-4D97-AF65-F5344CB8AC3E}">
        <p14:creationId xmlns:p14="http://schemas.microsoft.com/office/powerpoint/2010/main" val="12936951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94775" y="0"/>
            <a:ext cx="10353761" cy="1326321"/>
          </a:xfrm>
        </p:spPr>
        <p:txBody>
          <a:bodyPr/>
          <a:lstStyle/>
          <a:p>
            <a:r>
              <a:rPr lang="pt-BR" dirty="0"/>
              <a:t>Riscos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26321"/>
            <a:ext cx="12251285" cy="5239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688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*Abrir documento de arquitetura de software no </a:t>
            </a:r>
            <a:r>
              <a:rPr lang="pt-BR" dirty="0" err="1"/>
              <a:t>github</a:t>
            </a:r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571773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Arial Unicode MS" charset="0"/>
                <a:ea typeface="Arial Unicode MS" charset="0"/>
              </a:rPr>
              <a:t>Alunos (TIME)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latin typeface="Arial Unicode MS" charset="0"/>
                <a:ea typeface="Arial Unicode MS" charset="0"/>
              </a:rPr>
              <a:t>Érico Junior de Morais</a:t>
            </a:r>
          </a:p>
          <a:p>
            <a:r>
              <a:rPr lang="pt-BR" dirty="0">
                <a:latin typeface="Arial Unicode MS" charset="0"/>
                <a:ea typeface="Arial Unicode MS" charset="0"/>
              </a:rPr>
              <a:t>Gabriel Leite Dias</a:t>
            </a:r>
          </a:p>
          <a:p>
            <a:r>
              <a:rPr lang="pt-BR" dirty="0">
                <a:latin typeface="Arial Unicode MS" charset="0"/>
                <a:ea typeface="Arial Unicode MS" charset="0"/>
              </a:rPr>
              <a:t>Josimar Candido Narcizo</a:t>
            </a:r>
          </a:p>
          <a:p>
            <a:r>
              <a:rPr lang="pt-BR" dirty="0">
                <a:latin typeface="Arial Unicode MS" charset="0"/>
                <a:ea typeface="Arial Unicode MS" charset="0"/>
              </a:rPr>
              <a:t>Lucas Andrade da Silva</a:t>
            </a:r>
          </a:p>
          <a:p>
            <a:r>
              <a:rPr lang="pt-BR" dirty="0">
                <a:latin typeface="Arial Unicode MS" charset="0"/>
                <a:ea typeface="Arial Unicode MS" charset="0"/>
              </a:rPr>
              <a:t>Matheus Lima de Albuquerque</a:t>
            </a:r>
          </a:p>
          <a:p>
            <a:r>
              <a:rPr lang="pt-BR" dirty="0">
                <a:latin typeface="Arial Unicode MS" charset="0"/>
                <a:ea typeface="Arial Unicode MS" charset="0"/>
              </a:rPr>
              <a:t>Samuel Souza e Silva</a:t>
            </a:r>
          </a:p>
          <a:p>
            <a:r>
              <a:rPr lang="pt-BR" dirty="0">
                <a:latin typeface="Arial Unicode MS" charset="0"/>
                <a:ea typeface="Arial Unicode MS" charset="0"/>
              </a:rPr>
              <a:t>Vitor Augusto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9033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*abrir plano de projeto e estimativa</a:t>
            </a:r>
          </a:p>
        </p:txBody>
      </p:sp>
    </p:spTree>
    <p:extLst>
      <p:ext uri="{BB962C8B-B14F-4D97-AF65-F5344CB8AC3E}">
        <p14:creationId xmlns:p14="http://schemas.microsoft.com/office/powerpoint/2010/main" val="23919704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ço Reservado para Conteúdo 6">
            <a:extLst>
              <a:ext uri="{FF2B5EF4-FFF2-40B4-BE49-F238E27FC236}">
                <a16:creationId xmlns:a16="http://schemas.microsoft.com/office/drawing/2014/main" id="{5AD56E27-EE89-426A-B366-5DF764F8A6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25217" y="447261"/>
            <a:ext cx="9541566" cy="5963478"/>
          </a:xfrm>
        </p:spPr>
      </p:pic>
    </p:spTree>
    <p:extLst>
      <p:ext uri="{BB962C8B-B14F-4D97-AF65-F5344CB8AC3E}">
        <p14:creationId xmlns:p14="http://schemas.microsoft.com/office/powerpoint/2010/main" val="16563686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*abrir </a:t>
            </a:r>
            <a:r>
              <a:rPr lang="pt-BR" dirty="0" err="1"/>
              <a:t>product</a:t>
            </a:r>
            <a:r>
              <a:rPr lang="pt-BR" dirty="0"/>
              <a:t> </a:t>
            </a:r>
            <a:r>
              <a:rPr lang="pt-BR" dirty="0" err="1"/>
              <a:t>backlog</a:t>
            </a:r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653623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9119" y="2765839"/>
            <a:ext cx="10353761" cy="1326321"/>
          </a:xfrm>
        </p:spPr>
        <p:txBody>
          <a:bodyPr/>
          <a:lstStyle/>
          <a:p>
            <a:r>
              <a:rPr lang="pt-BR" dirty="0"/>
              <a:t>Protótipos da interface</a:t>
            </a:r>
          </a:p>
        </p:txBody>
      </p:sp>
    </p:spTree>
    <p:extLst>
      <p:ext uri="{BB962C8B-B14F-4D97-AF65-F5344CB8AC3E}">
        <p14:creationId xmlns:p14="http://schemas.microsoft.com/office/powerpoint/2010/main" val="30122624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20279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956954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0350"/>
            <a:ext cx="12192000" cy="6868350"/>
          </a:xfrm>
        </p:spPr>
      </p:pic>
    </p:spTree>
    <p:extLst>
      <p:ext uri="{BB962C8B-B14F-4D97-AF65-F5344CB8AC3E}">
        <p14:creationId xmlns:p14="http://schemas.microsoft.com/office/powerpoint/2010/main" val="128641539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674"/>
            <a:ext cx="12192000" cy="6857326"/>
          </a:xfrm>
        </p:spPr>
      </p:pic>
    </p:spTree>
    <p:extLst>
      <p:ext uri="{BB962C8B-B14F-4D97-AF65-F5344CB8AC3E}">
        <p14:creationId xmlns:p14="http://schemas.microsoft.com/office/powerpoint/2010/main" val="287528993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Plano de testes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*abrir plano de testes e plano de testes unitário</a:t>
            </a:r>
          </a:p>
        </p:txBody>
      </p:sp>
    </p:spTree>
    <p:extLst>
      <p:ext uri="{BB962C8B-B14F-4D97-AF65-F5344CB8AC3E}">
        <p14:creationId xmlns:p14="http://schemas.microsoft.com/office/powerpoint/2010/main" val="6770974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altLang="en-US"/>
          </a:p>
        </p:txBody>
      </p:sp>
      <p:pic>
        <p:nvPicPr>
          <p:cNvPr id="6" name="Espaço Reservado para Conteúdo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45720" y="-5715"/>
            <a:ext cx="12276455" cy="6892925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Relato de experiência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 algn="just">
              <a:buNone/>
            </a:pPr>
            <a:r>
              <a:rPr lang="pt-BR" dirty="0">
                <a:effectLst/>
              </a:rPr>
              <a:t>	De acordo com o que vimos, até o presente momento, na disciplina de prática em fábrica de software I podemos estabelecer um comparativo sobre como a adoção de técnicas conceituadas no ambiente de desenvolvimento contribui para uma melhor integração da equipe, assim como, promove uma maior qualidade no produto final e um menor índice de retrabalho durante as etapas de desenvolvimento, compreendendo de maneira objetiva como é estar integrado no ambiente de desenvolvimento de uma fábrica de software.</a:t>
            </a:r>
          </a:p>
          <a:p>
            <a:pPr marL="0" indent="0" algn="just">
              <a:buNone/>
            </a:pPr>
            <a:r>
              <a:rPr lang="pt-BR" dirty="0">
                <a:effectLst/>
              </a:rPr>
              <a:t>	A utilização do framework (</a:t>
            </a:r>
            <a:r>
              <a:rPr lang="pt-BR" dirty="0" err="1">
                <a:effectLst/>
              </a:rPr>
              <a:t>Scrum</a:t>
            </a:r>
            <a:r>
              <a:rPr lang="pt-BR" dirty="0">
                <a:effectLst/>
              </a:rPr>
              <a:t>), contribuiu ainda, para definir de maneira mais clara os papeis de cada indivíduo, assim como as funções a serem executadas, permitindo que os membros aplicassem de maneira independente seus conhecimentos empíricos para a realização de tarefas dentro do cenário do projeto, utilizando ainda técnicas do </a:t>
            </a:r>
            <a:r>
              <a:rPr lang="pt-BR" dirty="0" err="1">
                <a:effectLst/>
              </a:rPr>
              <a:t>OpenUp</a:t>
            </a:r>
            <a:r>
              <a:rPr lang="pt-BR" dirty="0">
                <a:effectLst/>
              </a:rPr>
              <a:t> para uma melhor estruturação do projeto.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0856981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Relato de experiência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 algn="just">
              <a:buNone/>
            </a:pPr>
            <a:r>
              <a:rPr lang="pt-BR" dirty="0">
                <a:effectLst/>
              </a:rPr>
              <a:t>	Com o andamento das aulas, aprendemos o que significa o </a:t>
            </a:r>
            <a:r>
              <a:rPr lang="pt-BR" dirty="0" err="1">
                <a:effectLst/>
              </a:rPr>
              <a:t>burndown</a:t>
            </a:r>
            <a:r>
              <a:rPr lang="pt-BR" dirty="0">
                <a:effectLst/>
              </a:rPr>
              <a:t> e como ele ajuda a equipe a visualizar  e acompanhar o  progresso do projeto durante a </a:t>
            </a:r>
            <a:r>
              <a:rPr lang="pt-BR" dirty="0" err="1">
                <a:effectLst/>
              </a:rPr>
              <a:t>sprint</a:t>
            </a:r>
            <a:r>
              <a:rPr lang="pt-BR" dirty="0">
                <a:effectLst/>
              </a:rPr>
              <a:t>. Vimos também um novo conceito sobre as historias de usuário onde simulamos alguns cenários possíveis de ação dentro do sistema estabelecendo alguns critérios dos mesmos.</a:t>
            </a:r>
          </a:p>
          <a:p>
            <a:pPr marL="0" indent="0" algn="just">
              <a:buNone/>
            </a:pPr>
            <a:r>
              <a:rPr lang="pt-BR" dirty="0">
                <a:effectLst/>
              </a:rPr>
              <a:t>	Desenvolvemos também protótipos de interface , onde foi realizada a caracterização das imagens do sistema, o documento de arquitetura colocamos pontos importantes do sistema como as metas e restrições de arquitetura, visão lógica e de implementação do sistema e por ultimo, até o momento, o plano de teste onde estabelecemos os casos de teste.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4854800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en-US" dirty="0">
                <a:latin typeface="Arial Unicode MS" charset="0"/>
                <a:ea typeface="Arial Unicode MS" charset="0"/>
              </a:rPr>
              <a:t>Referências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pt-BR" altLang="en-US" dirty="0">
                <a:latin typeface="Arial Unicode MS" charset="0"/>
                <a:ea typeface="Arial Unicode MS" charset="0"/>
              </a:rPr>
              <a:t>TECMUND. </a:t>
            </a:r>
            <a:r>
              <a:rPr lang="pt-BR" altLang="en-US" b="1" dirty="0">
                <a:latin typeface="Arial Unicode MS" charset="0"/>
                <a:ea typeface="Arial Unicode MS" charset="0"/>
              </a:rPr>
              <a:t>O que são </a:t>
            </a:r>
            <a:r>
              <a:rPr lang="pt-BR" altLang="en-US" b="1" dirty="0" err="1">
                <a:latin typeface="Arial Unicode MS" charset="0"/>
                <a:ea typeface="Arial Unicode MS" charset="0"/>
              </a:rPr>
              <a:t>bots</a:t>
            </a:r>
            <a:r>
              <a:rPr lang="pt-BR" altLang="en-US" b="1" dirty="0">
                <a:latin typeface="Arial Unicode MS" charset="0"/>
                <a:ea typeface="Arial Unicode MS" charset="0"/>
              </a:rPr>
              <a:t> e </a:t>
            </a:r>
            <a:r>
              <a:rPr lang="pt-BR" altLang="en-US" b="1" dirty="0" err="1">
                <a:latin typeface="Arial Unicode MS" charset="0"/>
                <a:ea typeface="Arial Unicode MS" charset="0"/>
              </a:rPr>
              <a:t>botnets</a:t>
            </a:r>
            <a:r>
              <a:rPr lang="pt-BR" altLang="en-US" dirty="0">
                <a:latin typeface="Arial Unicode MS" charset="0"/>
                <a:ea typeface="Arial Unicode MS" charset="0"/>
              </a:rPr>
              <a:t>. Disponível em: https://www.tecmundo.com.br/spyware/2330-o-que-sao-bots-e-botnets-.htm., Acesso em 14 de dezembro de 2017.</a:t>
            </a:r>
          </a:p>
          <a:p>
            <a:pPr marL="0" indent="0" algn="just">
              <a:buNone/>
            </a:pPr>
            <a:r>
              <a:rPr lang="pt-BR" altLang="en-US" dirty="0">
                <a:latin typeface="Arial Unicode MS" charset="0"/>
                <a:ea typeface="Arial Unicode MS" charset="0"/>
              </a:rPr>
              <a:t>SCHWABER, Ken. SUTHERLAND, Jeff. </a:t>
            </a:r>
            <a:r>
              <a:rPr lang="pt-BR" altLang="en-US" b="1" dirty="0" err="1">
                <a:latin typeface="Arial Unicode MS" charset="0"/>
                <a:ea typeface="Arial Unicode MS" charset="0"/>
              </a:rPr>
              <a:t>Scrum</a:t>
            </a:r>
            <a:r>
              <a:rPr lang="pt-BR" altLang="en-US" b="1" dirty="0">
                <a:latin typeface="Arial Unicode MS" charset="0"/>
                <a:ea typeface="Arial Unicode MS" charset="0"/>
              </a:rPr>
              <a:t> </a:t>
            </a:r>
            <a:r>
              <a:rPr lang="pt-BR" altLang="en-US" b="1" dirty="0" err="1">
                <a:latin typeface="Arial Unicode MS" charset="0"/>
                <a:ea typeface="Arial Unicode MS" charset="0"/>
              </a:rPr>
              <a:t>Guide</a:t>
            </a:r>
            <a:r>
              <a:rPr lang="pt-BR" altLang="en-US" b="1" dirty="0">
                <a:latin typeface="Arial Unicode MS" charset="0"/>
                <a:ea typeface="Arial Unicode MS" charset="0"/>
              </a:rPr>
              <a:t>.</a:t>
            </a:r>
            <a:r>
              <a:rPr lang="pt-BR" altLang="en-US" dirty="0">
                <a:latin typeface="Arial Unicode MS" charset="0"/>
                <a:ea typeface="Arial Unicode MS" charset="0"/>
              </a:rPr>
              <a:t> 2013. </a:t>
            </a:r>
            <a:r>
              <a:rPr lang="pt-BR" altLang="en-US" dirty="0">
                <a:effectLst/>
                <a:latin typeface="Arial Unicode MS" charset="0"/>
                <a:ea typeface="Arial Unicode MS" charset="0"/>
              </a:rPr>
              <a:t>Disponível em: https://www.scrumguides.org/docs/scrumguide/v1/Scrum-Guide-Portuguese-BR.pdf. Acesso em 17 de dezembro de 2017.</a:t>
            </a:r>
            <a:endParaRPr lang="pt-BR" altLang="en-US" b="1" dirty="0">
              <a:latin typeface="Arial Unicode MS" charset="0"/>
              <a:ea typeface="Arial Unicode MS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95050" y="609600"/>
            <a:ext cx="10353761" cy="1326321"/>
          </a:xfrm>
        </p:spPr>
        <p:txBody>
          <a:bodyPr/>
          <a:lstStyle/>
          <a:p>
            <a:r>
              <a:rPr lang="pt-BR" dirty="0">
                <a:latin typeface="Arial Unicode MS" charset="0"/>
                <a:ea typeface="Arial Unicode MS" charset="0"/>
              </a:rPr>
              <a:t>escopo do projeto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913765" y="2089150"/>
            <a:ext cx="10331450" cy="3702685"/>
          </a:xfrm>
        </p:spPr>
        <p:txBody>
          <a:bodyPr>
            <a:noAutofit/>
          </a:bodyPr>
          <a:lstStyle/>
          <a:p>
            <a:pPr marL="342900" indent="-342900" algn="just"/>
            <a:r>
              <a:rPr sz="2200">
                <a:latin typeface="Arial Unicode MS" charset="0"/>
                <a:ea typeface="Arial Unicode MS" charset="0"/>
              </a:rPr>
              <a:t>O E-Recruit é um plataforma para recrutamento e seleção de candidatos para vagas de emprego em uma determinada empresa.</a:t>
            </a:r>
          </a:p>
          <a:p>
            <a:pPr marL="342900" indent="-342900" algn="just"/>
            <a:r>
              <a:rPr sz="2200">
                <a:latin typeface="Arial Unicode MS" charset="0"/>
                <a:ea typeface="Arial Unicode MS" charset="0"/>
              </a:rPr>
              <a:t>Uma das principais funcionalidades da plataforma é a pré-entrevista, em que o candidato se submete a uma pré-entrevista com um chatbot após selecionar uma vaga de interesse. O candidato também poderá se pré candidatar a uma área de interesse para recebimento de notificações sobre o surgimento de novas vagas.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2" descr="RECRUIT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17955" y="507365"/>
            <a:ext cx="9503410" cy="5146040"/>
          </a:xfrm>
          <a:prstGeom prst="rect">
            <a:avLst/>
          </a:prstGeom>
        </p:spPr>
      </p:pic>
      <p:sp>
        <p:nvSpPr>
          <p:cNvPr id="100" name="Caixa de Texto 99"/>
          <p:cNvSpPr txBox="1"/>
          <p:nvPr/>
        </p:nvSpPr>
        <p:spPr>
          <a:xfrm>
            <a:off x="1029970" y="5730875"/>
            <a:ext cx="9844405" cy="486410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>
            <a:spAutoFit/>
          </a:bodyPr>
          <a:lstStyle/>
          <a:p>
            <a:pPr marL="0" indent="0" algn="ctr"/>
            <a:r>
              <a:rPr sz="2400" b="0" u="none">
                <a:latin typeface="Arial Unicode MS" charset="0"/>
                <a:ea typeface="Arial Unicode MS" charset="0"/>
                <a:cs typeface="Arial Unicode MS" charset="0"/>
              </a:rPr>
              <a:t>Para gestão de projetos, </a:t>
            </a:r>
            <a:r>
              <a:rPr lang="pt-BR" sz="2400" b="0" u="none">
                <a:latin typeface="Arial Unicode MS" charset="0"/>
                <a:ea typeface="Arial Unicode MS" charset="0"/>
                <a:cs typeface="Arial Unicode MS" charset="0"/>
              </a:rPr>
              <a:t>foi eleita a ferramenta Trello.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en-US"/>
              <a:t>O que é um Bot?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pt-BR" altLang="en-US" dirty="0">
                <a:latin typeface="Arial Unicode MS" charset="0"/>
                <a:ea typeface="Arial Unicode MS" charset="0"/>
              </a:rPr>
              <a:t>É uma aplicação de software que permite que você realize determinadas funções sem a necessidade de baixar ou instalar um aplicativo e funcionam exatamente como assistentes virtuais específicos para cada situação.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en-US">
                <a:latin typeface="Arial Unicode MS" charset="0"/>
                <a:ea typeface="Arial Unicode MS" charset="0"/>
              </a:rPr>
              <a:t>Elevator Statement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pt-BR" altLang="en-US" dirty="0">
                <a:latin typeface="Arial Unicode MS" charset="0"/>
                <a:ea typeface="Arial Unicode MS" charset="0"/>
              </a:rPr>
              <a:t>Esta técnica serve para montar uma síntese da ideia / produto / serviço que possa ser apresentada em um intervalo de tempo equivalente ao de um elevador, ou seja, dependendo dos andares de início e fim pode-se ter entre 30 segundos e 2 minutos.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87125" y="1279454"/>
            <a:ext cx="10353762" cy="3695136"/>
          </a:xfrm>
        </p:spPr>
        <p:txBody>
          <a:bodyPr/>
          <a:lstStyle/>
          <a:p>
            <a:pPr algn="just"/>
            <a:r>
              <a:rPr lang="pt-BR" altLang="en-US" dirty="0">
                <a:latin typeface="Arial Unicode MS" charset="0"/>
                <a:ea typeface="Arial Unicode MS" charset="0"/>
              </a:rPr>
              <a:t>Para candidatos a vagas de trabalho e empresas que desejam divulgar vagas.</a:t>
            </a:r>
          </a:p>
          <a:p>
            <a:pPr marL="342900" indent="-342900" algn="just"/>
            <a:r>
              <a:rPr lang="pt-BR" altLang="en-US" dirty="0">
                <a:latin typeface="Arial Unicode MS" charset="0"/>
                <a:ea typeface="Arial Unicode MS" charset="0"/>
              </a:rPr>
              <a:t>O E-</a:t>
            </a:r>
            <a:r>
              <a:rPr lang="pt-BR" altLang="en-US" dirty="0" err="1">
                <a:latin typeface="Arial Unicode MS" charset="0"/>
                <a:ea typeface="Arial Unicode MS" charset="0"/>
              </a:rPr>
              <a:t>Recruit</a:t>
            </a:r>
            <a:r>
              <a:rPr lang="pt-BR" altLang="en-US" dirty="0">
                <a:latin typeface="Arial Unicode MS" charset="0"/>
                <a:ea typeface="Arial Unicode MS" charset="0"/>
              </a:rPr>
              <a:t> é uma plataforma de pré-seleção de candidatos para vagas de emprego.</a:t>
            </a:r>
          </a:p>
          <a:p>
            <a:pPr marL="342900" indent="-342900" algn="just"/>
            <a:r>
              <a:rPr lang="pt-BR" altLang="en-US" dirty="0">
                <a:latin typeface="Arial Unicode MS" charset="0"/>
                <a:ea typeface="Arial Unicode MS" charset="0"/>
              </a:rPr>
              <a:t>Uma das principais funcionalidades da plataforma é a </a:t>
            </a:r>
            <a:r>
              <a:rPr lang="pt-BR" altLang="en-US" dirty="0" err="1">
                <a:latin typeface="Arial Unicode MS" charset="0"/>
                <a:ea typeface="Arial Unicode MS" charset="0"/>
              </a:rPr>
              <a:t>pré</a:t>
            </a:r>
            <a:r>
              <a:rPr lang="pt-BR" altLang="en-US" dirty="0">
                <a:latin typeface="Arial Unicode MS" charset="0"/>
                <a:ea typeface="Arial Unicode MS" charset="0"/>
              </a:rPr>
              <a:t>-entrevista, em que o candidato se submete após selecionar uma vaga de seu interesse, ele participa de uma conversa com um </a:t>
            </a:r>
            <a:r>
              <a:rPr lang="pt-BR" altLang="en-US" dirty="0" err="1">
                <a:latin typeface="Arial Unicode MS" charset="0"/>
                <a:ea typeface="Arial Unicode MS" charset="0"/>
              </a:rPr>
              <a:t>chatbot</a:t>
            </a:r>
            <a:r>
              <a:rPr lang="pt-BR" altLang="en-US" dirty="0">
                <a:latin typeface="Arial Unicode MS" charset="0"/>
                <a:ea typeface="Arial Unicode MS" charset="0"/>
              </a:rPr>
              <a:t>.</a:t>
            </a:r>
          </a:p>
          <a:p>
            <a:pPr marL="342900" indent="-342900" algn="just"/>
            <a:r>
              <a:rPr lang="pt-BR" altLang="en-US" dirty="0">
                <a:latin typeface="Arial Unicode MS" charset="0"/>
                <a:ea typeface="Arial Unicode MS" charset="0"/>
              </a:rPr>
              <a:t>Com uma abordagem automática e inteligente o </a:t>
            </a:r>
            <a:r>
              <a:rPr lang="pt-BR" altLang="en-US" dirty="0" err="1">
                <a:latin typeface="Arial Unicode MS" charset="0"/>
                <a:ea typeface="Arial Unicode MS" charset="0"/>
              </a:rPr>
              <a:t>chatbot</a:t>
            </a:r>
            <a:r>
              <a:rPr lang="pt-BR" altLang="en-US" dirty="0">
                <a:latin typeface="Arial Unicode MS" charset="0"/>
                <a:ea typeface="Arial Unicode MS" charset="0"/>
              </a:rPr>
              <a:t> faz perguntas ao candidato realizando uma filtragem de acordo com as especificações da vaga.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137315" y="1569649"/>
            <a:ext cx="10353762" cy="3695136"/>
          </a:xfrm>
        </p:spPr>
        <p:txBody>
          <a:bodyPr/>
          <a:lstStyle/>
          <a:p>
            <a:pPr algn="just"/>
            <a:r>
              <a:rPr lang="pt-BR" altLang="en-US" dirty="0">
                <a:latin typeface="Arial Unicode MS" charset="0"/>
                <a:ea typeface="Arial Unicode MS" charset="0"/>
              </a:rPr>
              <a:t>Quem trabalha interagindo diariamente com pessoas em redes sociais sabe que uma parte enorme das interações é repetitiva, ou seja, você responde boa parte das intenções da mesma forma. Para este caso, talvez os </a:t>
            </a:r>
            <a:r>
              <a:rPr lang="pt-BR" altLang="en-US" dirty="0" err="1">
                <a:latin typeface="Arial Unicode MS" charset="0"/>
                <a:ea typeface="Arial Unicode MS" charset="0"/>
              </a:rPr>
              <a:t>bots</a:t>
            </a:r>
            <a:r>
              <a:rPr lang="pt-BR" altLang="en-US" dirty="0">
                <a:latin typeface="Arial Unicode MS" charset="0"/>
                <a:ea typeface="Arial Unicode MS" charset="0"/>
              </a:rPr>
              <a:t> sejam muito úteis e consigam resolver muitos problemas.</a:t>
            </a:r>
          </a:p>
          <a:p>
            <a:pPr marL="0" indent="0" algn="just">
              <a:buNone/>
            </a:pPr>
            <a:endParaRPr lang="pt-BR" altLang="en-US" dirty="0">
              <a:latin typeface="Arial Unicode MS" charset="0"/>
              <a:ea typeface="Arial Unicode MS" charset="0"/>
            </a:endParaRPr>
          </a:p>
          <a:p>
            <a:pPr algn="just"/>
            <a:r>
              <a:rPr lang="pt-BR" altLang="en-US" dirty="0">
                <a:latin typeface="Arial Unicode MS" charset="0"/>
                <a:ea typeface="Arial Unicode MS" charset="0"/>
              </a:rPr>
              <a:t>Com base nessas informações foi idealizado o E-</a:t>
            </a:r>
            <a:r>
              <a:rPr lang="pt-BR" altLang="en-US" dirty="0" err="1">
                <a:latin typeface="Arial Unicode MS" charset="0"/>
                <a:ea typeface="Arial Unicode MS" charset="0"/>
              </a:rPr>
              <a:t>Recruit</a:t>
            </a:r>
            <a:r>
              <a:rPr lang="pt-BR" altLang="en-US" dirty="0">
                <a:latin typeface="Arial Unicode MS" charset="0"/>
                <a:ea typeface="Arial Unicode MS" charset="0"/>
              </a:rPr>
              <a:t>.</a:t>
            </a: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TM04033921[[fn=Damasco]]</Template>
  <TotalTime>212</TotalTime>
  <Words>694</Words>
  <Application>Microsoft Office PowerPoint</Application>
  <PresentationFormat>Widescreen</PresentationFormat>
  <Paragraphs>64</Paragraphs>
  <Slides>32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32</vt:i4>
      </vt:variant>
    </vt:vector>
  </HeadingPairs>
  <TitlesOfParts>
    <vt:vector size="37" baseType="lpstr">
      <vt:lpstr>Arial</vt:lpstr>
      <vt:lpstr>Arial Unicode MS</vt:lpstr>
      <vt:lpstr>Bookman Old Style</vt:lpstr>
      <vt:lpstr>Rockwell</vt:lpstr>
      <vt:lpstr>Damask</vt:lpstr>
      <vt:lpstr>Centro Universitário de Anápolis- Unievangélica </vt:lpstr>
      <vt:lpstr>Alunos (TIME)</vt:lpstr>
      <vt:lpstr>Apresentação do PowerPoint</vt:lpstr>
      <vt:lpstr>escopo do projeto</vt:lpstr>
      <vt:lpstr>Apresentação do PowerPoint</vt:lpstr>
      <vt:lpstr>O que é um Bot?</vt:lpstr>
      <vt:lpstr>Elevator Statement</vt:lpstr>
      <vt:lpstr>Apresentação do PowerPoint</vt:lpstr>
      <vt:lpstr>Apresentação do PowerPoint</vt:lpstr>
      <vt:lpstr>Vision box</vt:lpstr>
      <vt:lpstr>Product backlog</vt:lpstr>
      <vt:lpstr>Exemplos de historias de usuÁrio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Riscos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Protótipos da interface</vt:lpstr>
      <vt:lpstr>Apresentação do PowerPoint</vt:lpstr>
      <vt:lpstr>Apresentação do PowerPoint</vt:lpstr>
      <vt:lpstr>Apresentação do PowerPoint</vt:lpstr>
      <vt:lpstr>Apresentação do PowerPoint</vt:lpstr>
      <vt:lpstr>Plano de testes</vt:lpstr>
      <vt:lpstr>Relato de experiência</vt:lpstr>
      <vt:lpstr>Relato de experiência</vt:lpstr>
      <vt:lpstr>Referências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Centro Universitário de Anápolis- Unievangélica  Processamento de imagens</dc:title>
  <dc:creator>Matheus Lima</dc:creator>
  <cp:lastModifiedBy>Suporte3</cp:lastModifiedBy>
  <cp:revision>26</cp:revision>
  <dcterms:created xsi:type="dcterms:W3CDTF">2017-11-17T11:17:00Z</dcterms:created>
  <dcterms:modified xsi:type="dcterms:W3CDTF">2017-12-18T15:00:49Z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1046-10.1.0.5656</vt:lpwstr>
  </property>
</Properties>
</file>

<file path=docProps/thumbnail.jpeg>
</file>